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66" r:id="rId6"/>
    <p:sldId id="274" r:id="rId7"/>
    <p:sldId id="275" r:id="rId8"/>
    <p:sldId id="277" r:id="rId9"/>
    <p:sldId id="276" r:id="rId10"/>
    <p:sldId id="278" r:id="rId11"/>
    <p:sldId id="264" r:id="rId12"/>
    <p:sldId id="280" r:id="rId13"/>
    <p:sldId id="281" r:id="rId14"/>
    <p:sldId id="267" r:id="rId15"/>
    <p:sldId id="282" r:id="rId16"/>
    <p:sldId id="260" r:id="rId17"/>
    <p:sldId id="262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Signika Negative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04b8d2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b904b8d24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29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96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681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309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309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5030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904b8d24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904b8d24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b904b8d241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10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488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01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635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140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904b8d24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904b8d24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28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2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4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  <a:noFill/>
          <a:ln>
            <a:noFill/>
          </a:ln>
        </p:spPr>
      </p:sp>
      <p:sp>
        <p:nvSpPr>
          <p:cNvPr id="76" name="Google Shape;76;p12"/>
          <p:cNvSpPr>
            <a:spLocks noGrp="1"/>
          </p:cNvSpPr>
          <p:nvPr>
            <p:ph type="pic" idx="5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  <a:noFill/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6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7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8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9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13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  <a:noFill/>
          <a:ln>
            <a:noFill/>
          </a:ln>
        </p:spPr>
      </p:sp>
      <p:sp>
        <p:nvSpPr>
          <p:cNvPr id="82" name="Google Shape;82;p12"/>
          <p:cNvSpPr>
            <a:spLocks noGrp="1"/>
          </p:cNvSpPr>
          <p:nvPr>
            <p:ph type="pic" idx="14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  <a:noFill/>
          <a:ln>
            <a:noFill/>
          </a:ln>
        </p:spPr>
      </p:sp>
      <p:sp>
        <p:nvSpPr>
          <p:cNvPr id="83" name="Google Shape;83;p12"/>
          <p:cNvSpPr>
            <a:spLocks noGrp="1"/>
          </p:cNvSpPr>
          <p:nvPr>
            <p:ph type="pic" idx="15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  <a:noFill/>
          <a:ln>
            <a:noFill/>
          </a:ln>
        </p:spPr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Пользовательский макет">
  <p:cSld name="7_Пользовательский макет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Пользовательский макет">
  <p:cSld name="4_Пользовательский макет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Пользовательский макет">
  <p:cSld name="8_Пользовательский макет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>
            <a:spLocks noGrp="1"/>
          </p:cNvSpPr>
          <p:nvPr>
            <p:ph type="pic" idx="2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29" name="Google Shape;129;p23"/>
          <p:cNvSpPr>
            <a:spLocks noGrp="1"/>
          </p:cNvSpPr>
          <p:nvPr>
            <p:ph type="pic" idx="3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  <a:noFill/>
          <a:ln>
            <a:noFill/>
          </a:ln>
        </p:spPr>
      </p:sp>
      <p:sp>
        <p:nvSpPr>
          <p:cNvPr id="130" name="Google Shape;130;p23"/>
          <p:cNvSpPr>
            <a:spLocks noGrp="1"/>
          </p:cNvSpPr>
          <p:nvPr>
            <p:ph type="pic" idx="4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131" name="Google Shape;131;p23"/>
          <p:cNvSpPr>
            <a:spLocks noGrp="1"/>
          </p:cNvSpPr>
          <p:nvPr>
            <p:ph type="pic" idx="5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ignika Negative"/>
              <a:buNone/>
              <a:defRPr sz="2800"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kfql">
  <p:cSld name="Ckfq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50" name="Google Shape;50;p9"/>
          <p:cNvSpPr>
            <a:spLocks noGrp="1"/>
          </p:cNvSpPr>
          <p:nvPr>
            <p:ph type="pic" idx="3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4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5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6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pic" idx="7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8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  <a:noFill/>
          <a:ln>
            <a:noFill/>
          </a:ln>
        </p:spPr>
      </p:sp>
      <p:sp>
        <p:nvSpPr>
          <p:cNvPr id="61" name="Google Shape;61;p10"/>
          <p:cNvSpPr>
            <a:spLocks noGrp="1"/>
          </p:cNvSpPr>
          <p:nvPr>
            <p:ph type="pic" idx="9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pic" idx="2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3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4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  <a:ln>
            <a:noFill/>
          </a:ln>
        </p:spPr>
      </p:sp>
      <p:sp>
        <p:nvSpPr>
          <p:cNvPr id="68" name="Google Shape;68;p11"/>
          <p:cNvSpPr>
            <a:spLocks noGrp="1"/>
          </p:cNvSpPr>
          <p:nvPr>
            <p:ph type="pic" idx="5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  <a:noFill/>
          <a:ln>
            <a:noFill/>
          </a:ln>
        </p:spPr>
      </p:sp>
      <p:sp>
        <p:nvSpPr>
          <p:cNvPr id="69" name="Google Shape;69;p11"/>
          <p:cNvSpPr>
            <a:spLocks noGrp="1"/>
          </p:cNvSpPr>
          <p:nvPr>
            <p:ph type="pic" idx="6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ctrTitle"/>
          </p:nvPr>
        </p:nvSpPr>
        <p:spPr>
          <a:xfrm>
            <a:off x="379050" y="1442910"/>
            <a:ext cx="84534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алгоритма принятия решения в задаче навигации мобильного робота в</a:t>
            </a:r>
            <a:b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условиях динамического окружения</a:t>
            </a:r>
            <a:endParaRPr lang="ru-RU"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800" y="173238"/>
            <a:ext cx="1685250" cy="6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5"/>
          <p:cNvCxnSpPr/>
          <p:nvPr/>
        </p:nvCxnSpPr>
        <p:spPr>
          <a:xfrm>
            <a:off x="693925" y="1424075"/>
            <a:ext cx="7878000" cy="1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25"/>
          <p:cNvCxnSpPr/>
          <p:nvPr/>
        </p:nvCxnSpPr>
        <p:spPr>
          <a:xfrm>
            <a:off x="706450" y="3445175"/>
            <a:ext cx="787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25"/>
          <p:cNvSpPr txBox="1"/>
          <p:nvPr/>
        </p:nvSpPr>
        <p:spPr>
          <a:xfrm>
            <a:off x="3359550" y="4665343"/>
            <a:ext cx="2424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en-US" sz="105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r>
            <a:r>
              <a:rPr lang="ru-RU" sz="1050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.05.2024</a:t>
            </a:r>
            <a:endParaRPr sz="105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Signika Negative"/>
              <a:buNone/>
            </a:pPr>
            <a:r>
              <a:rPr lang="ru-RU" sz="105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Санкт-Петербург</a:t>
            </a:r>
            <a:endParaRPr sz="105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355067" y="3513262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9481"/>
              <a:buFont typeface="Signika Negative"/>
              <a:buNone/>
            </a:pPr>
            <a:r>
              <a:rPr lang="ru-RU" dirty="0" err="1">
                <a:latin typeface="Times New Roman"/>
                <a:ea typeface="Times New Roman"/>
                <a:cs typeface="Times New Roman"/>
                <a:sym typeface="Times New Roman"/>
              </a:rPr>
              <a:t>Кирбаба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 Денис Дмитриевич</a:t>
            </a:r>
            <a:b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244350" y="800819"/>
            <a:ext cx="8520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marR="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00000"/>
              <a:buFont typeface="Signika Negative"/>
              <a:buNone/>
            </a:pPr>
            <a:r>
              <a:rPr lang="ru-RU" sz="5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Факультет Систем Управления и Робототехники </a:t>
            </a:r>
            <a:br>
              <a:rPr lang="ru-RU" sz="56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56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Мехатроника и робототехника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br>
              <a:rPr lang="ru-RU" sz="28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1047325" y="3371310"/>
            <a:ext cx="7316700" cy="129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ignika Negative"/>
              <a:buNone/>
            </a:pPr>
            <a:endParaRPr lang="en-US" sz="1200" b="0" i="0" u="none" strike="noStrike" cap="none" dirty="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ignika Negative"/>
              <a:buNone/>
            </a:pPr>
            <a:r>
              <a:rPr lang="ru-RU" sz="12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ignika Negative"/>
              <a:buNone/>
            </a:pPr>
            <a:endParaRPr sz="12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</a:t>
            </a:r>
            <a:r>
              <a:rPr lang="ru-RU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</a:t>
            </a:r>
            <a:r>
              <a:rPr lang="ru-RU" sz="1400" b="0" i="0" u="none" strike="noStrike" cap="none" dirty="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ь: </a:t>
            </a:r>
            <a:endParaRPr dirty="0"/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dirty="0" err="1"/>
              <a:t>Бжихатлов</a:t>
            </a:r>
            <a:r>
              <a:rPr lang="ru-RU" dirty="0"/>
              <a:t> Ислам </a:t>
            </a:r>
            <a:r>
              <a:rPr lang="ru-RU" dirty="0" err="1"/>
              <a:t>Асланович</a:t>
            </a:r>
            <a:endParaRPr lang="ru-RU" dirty="0"/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25"/>
              <a:buFont typeface="Signika Negative"/>
              <a:buNone/>
            </a:pPr>
            <a:r>
              <a:rPr lang="ru-RU" sz="1200" dirty="0"/>
              <a:t>доцент факультета систем управления и робототехники</a:t>
            </a: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l="44979" t="31376" b="24777"/>
          <a:stretch/>
        </p:blipFill>
        <p:spPr>
          <a:xfrm>
            <a:off x="0" y="3513250"/>
            <a:ext cx="1662075" cy="16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5">
            <a:alphaModFix/>
          </a:blip>
          <a:srcRect t="8813" r="-1895" b="42574"/>
          <a:stretch/>
        </p:blipFill>
        <p:spPr>
          <a:xfrm>
            <a:off x="5631925" y="0"/>
            <a:ext cx="3512074" cy="14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Система учета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0987C1-00DF-DD2B-7822-5A74BA58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93622" y="1964974"/>
            <a:ext cx="7956755" cy="202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24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0" y="324318"/>
            <a:ext cx="7329862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algn="ctr"/>
            <a:r>
              <a:rPr lang="ru-RU" b="1" dirty="0"/>
              <a:t>Обнаружение динамических объектов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1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31CC14-18CB-EDF6-19F0-962E8C16B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61" y="1226035"/>
            <a:ext cx="7042269" cy="19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EF094B6-BA92-1427-4342-743C7178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62" y="3398058"/>
            <a:ext cx="7042269" cy="138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B1AAE5-68F9-79AF-7AC2-42F403553DCD}"/>
              </a:ext>
            </a:extLst>
          </p:cNvPr>
          <p:cNvCxnSpPr/>
          <p:nvPr/>
        </p:nvCxnSpPr>
        <p:spPr>
          <a:xfrm>
            <a:off x="3089787" y="4291781"/>
            <a:ext cx="287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3F88AD-5AA8-0A77-616D-7CFFBAFE053E}"/>
              </a:ext>
            </a:extLst>
          </p:cNvPr>
          <p:cNvCxnSpPr/>
          <p:nvPr/>
        </p:nvCxnSpPr>
        <p:spPr>
          <a:xfrm>
            <a:off x="5483942" y="4291781"/>
            <a:ext cx="287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9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Слежение и оценка скорости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2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712F940-74B2-13EB-FFC2-B1439576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208" y="3321605"/>
            <a:ext cx="5285583" cy="14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BD8EAB-ED45-90B6-0545-5C05A734149F}"/>
              </a:ext>
            </a:extLst>
          </p:cNvPr>
          <p:cNvCxnSpPr/>
          <p:nvPr/>
        </p:nvCxnSpPr>
        <p:spPr>
          <a:xfrm>
            <a:off x="4409768" y="4299155"/>
            <a:ext cx="317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8CB0C-45ED-3096-AB7B-2A0FEA80A926}"/>
                  </a:ext>
                </a:extLst>
              </p:cNvPr>
              <p:cNvSpPr txBox="1"/>
              <p:nvPr/>
            </p:nvSpPr>
            <p:spPr>
              <a:xfrm>
                <a:off x="578767" y="2108910"/>
                <a:ext cx="3731342" cy="1022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стоимость сопоставления отслеживаемого объекта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 обнаруженным объектом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ru-RU" sz="1400" kern="100" dirty="0"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булева матрица выбранных пар</a:t>
                </a:r>
                <a:endParaRPr lang="en-US" sz="1800" kern="100" dirty="0"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78CB0C-45ED-3096-AB7B-2A0FEA80A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7" y="2108910"/>
                <a:ext cx="3731342" cy="1022716"/>
              </a:xfrm>
              <a:prstGeom prst="rect">
                <a:avLst/>
              </a:prstGeom>
              <a:blipFill>
                <a:blip r:embed="rId4"/>
                <a:stretch>
                  <a:fillRect l="-490" r="-163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93D8939-1917-A8F6-A221-A562D6B5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560" y="1452417"/>
            <a:ext cx="1694222" cy="625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CBF799-66B9-531C-0F64-065E53938F24}"/>
              </a:ext>
            </a:extLst>
          </p:cNvPr>
          <p:cNvSpPr txBox="1"/>
          <p:nvPr/>
        </p:nvSpPr>
        <p:spPr>
          <a:xfrm>
            <a:off x="5839350" y="1298528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Оценка скорости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18644-6F55-2BC8-6B0E-7E3C9761529D}"/>
              </a:ext>
            </a:extLst>
          </p:cNvPr>
          <p:cNvSpPr txBox="1"/>
          <p:nvPr/>
        </p:nvSpPr>
        <p:spPr>
          <a:xfrm>
            <a:off x="578767" y="1611154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Задача о назначении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54D40-F589-8F5B-05C5-4EE96C3DB639}"/>
              </a:ext>
            </a:extLst>
          </p:cNvPr>
          <p:cNvSpPr txBox="1"/>
          <p:nvPr/>
        </p:nvSpPr>
        <p:spPr>
          <a:xfrm>
            <a:off x="2231922" y="1306318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Слежение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EC8894-785C-36A7-E6BD-40A3DB67A2AE}"/>
              </a:ext>
            </a:extLst>
          </p:cNvPr>
          <p:cNvSpPr txBox="1"/>
          <p:nvPr/>
        </p:nvSpPr>
        <p:spPr>
          <a:xfrm>
            <a:off x="4726858" y="1613242"/>
            <a:ext cx="3474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Фильтр Калмана для задачи слежения.</a:t>
            </a:r>
          </a:p>
          <a:p>
            <a:r>
              <a:rPr lang="ru-RU" dirty="0"/>
              <a:t>Вектор состояния: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25A84F-1A0C-9943-8976-9B5DD833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869" y="2197841"/>
            <a:ext cx="3258005" cy="74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3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Отображение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F5637-A088-9399-9821-4EDB9C434E65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ru-RU" dirty="0"/>
              <a:t>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19B51-AE33-739E-2929-EB3B3C0C05BD}"/>
              </a:ext>
            </a:extLst>
          </p:cNvPr>
          <p:cNvSpPr txBox="1"/>
          <p:nvPr/>
        </p:nvSpPr>
        <p:spPr>
          <a:xfrm>
            <a:off x="457200" y="1255216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Область штрафа вокруг объекта</a:t>
            </a:r>
            <a:r>
              <a:rPr lang="ru-RU" dirty="0"/>
              <a:t>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3E734-2769-D7A4-867C-D77DA703F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08" y="1606237"/>
            <a:ext cx="5461392" cy="427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4E21B-F4DE-BAE6-CC0B-56AF0FD26596}"/>
                  </a:ext>
                </a:extLst>
              </p:cNvPr>
              <p:cNvSpPr txBox="1"/>
              <p:nvPr/>
            </p:nvSpPr>
            <p:spPr>
              <a:xfrm>
                <a:off x="457200" y="2077091"/>
                <a:ext cx="8381588" cy="81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−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координаты точки в глобальной системе координат,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с,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𝑓𝑟𝑜𝑛𝑡</m:t>
                            </m:r>
                          </m:e>
                        </m:nary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−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функция Гаусса для зоны штрафа перед объектом,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  <m:sub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с,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𝑏𝑎𝑐𝑘</m:t>
                            </m:r>
                          </m:e>
                        </m:nary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−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функция Гаусса для зоны штрафа позади объекта</a:t>
                </a:r>
                <a:r>
                  <a:rPr lang="ru-RU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          </a:t>
                </a:r>
                <a14:m>
                  <m:oMath xmlns:m="http://schemas.openxmlformats.org/officeDocument/2006/math"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ru-RU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≥0</m:t>
                        </m:r>
                      </m:sub>
                    </m:sSub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ru-RU" sz="1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индикаторная функция для объединения </a:t>
                </a:r>
                <a:r>
                  <a:rPr lang="ru-RU" sz="1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гауссиан</a:t>
                </a:r>
                <a:r>
                  <a:rPr lang="ru-RU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4E21B-F4DE-BAE6-CC0B-56AF0FD26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77091"/>
                <a:ext cx="8381588" cy="812723"/>
              </a:xfrm>
              <a:prstGeom prst="rect">
                <a:avLst/>
              </a:prstGeom>
              <a:blipFill>
                <a:blip r:embed="rId4"/>
                <a:stretch>
                  <a:fillRect l="-218" t="-14286" r="-582" b="-17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77454DC-8E7D-CF4F-0FC4-B814E7A7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59" y="2598721"/>
            <a:ext cx="2556738" cy="1998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23C40-5B5C-CC1C-DD1F-1E5966461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49" y="3280203"/>
            <a:ext cx="5462347" cy="635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13EE56-94F7-138A-8D0C-DBD36361A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559" y="4441991"/>
            <a:ext cx="1871932" cy="3099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1B6DA8-EA37-E613-FE48-8ACB9F0B4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5228" y="4474225"/>
            <a:ext cx="1871933" cy="313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DA02BC-98B3-C9BC-9DFC-AC6CF4188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1031" y="4072958"/>
            <a:ext cx="1772988" cy="3099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4CB3E3-A15C-65E5-E030-DD0314E86D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1164" y="4043218"/>
            <a:ext cx="1871932" cy="3403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3098C8-B43B-2DB9-570B-C3BD94094883}"/>
              </a:ext>
            </a:extLst>
          </p:cNvPr>
          <p:cNvSpPr txBox="1"/>
          <p:nvPr/>
        </p:nvSpPr>
        <p:spPr>
          <a:xfrm>
            <a:off x="457200" y="3009330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Функция Гаусса:</a:t>
            </a:r>
            <a:endParaRPr lang="en-US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AAD538-A781-1237-3E70-6B31AA34D66D}"/>
              </a:ext>
            </a:extLst>
          </p:cNvPr>
          <p:cNvSpPr/>
          <p:nvPr/>
        </p:nvSpPr>
        <p:spPr>
          <a:xfrm>
            <a:off x="6159559" y="2713041"/>
            <a:ext cx="2556738" cy="1883932"/>
          </a:xfrm>
          <a:prstGeom prst="rect">
            <a:avLst/>
          </a:prstGeom>
          <a:noFill/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8A5CF8-A720-B303-0876-034B3BF7BE56}"/>
                  </a:ext>
                </a:extLst>
              </p:cNvPr>
              <p:cNvSpPr txBox="1"/>
              <p:nvPr/>
            </p:nvSpPr>
            <p:spPr>
              <a:xfrm>
                <a:off x="216618" y="4218590"/>
                <a:ext cx="19311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тек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макс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A8A5CF8-A720-B303-0876-034B3BF7B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18" y="4218590"/>
                <a:ext cx="1931181" cy="307777"/>
              </a:xfrm>
              <a:prstGeom prst="rect">
                <a:avLst/>
              </a:prstGeom>
              <a:blipFill>
                <a:blip r:embed="rId11"/>
                <a:stretch>
                  <a:fillRect t="-92157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1748EDB-C3BF-AF5F-934C-C6861DD0E8E1}"/>
              </a:ext>
            </a:extLst>
          </p:cNvPr>
          <p:cNvSpPr txBox="1"/>
          <p:nvPr/>
        </p:nvSpPr>
        <p:spPr>
          <a:xfrm>
            <a:off x="510749" y="3905616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Дисперсии: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007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259659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Пример работы системы учета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D153F-2B68-67CD-915B-341EE9AC41A8}"/>
              </a:ext>
            </a:extLst>
          </p:cNvPr>
          <p:cNvSpPr txBox="1"/>
          <p:nvPr/>
        </p:nvSpPr>
        <p:spPr>
          <a:xfrm>
            <a:off x="8716297" y="4837471"/>
            <a:ext cx="42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14</a:t>
            </a:r>
            <a:endParaRPr lang="en-US" dirty="0"/>
          </a:p>
        </p:txBody>
      </p:sp>
      <p:pic>
        <p:nvPicPr>
          <p:cNvPr id="4" name="rviz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8AACCE9-135F-AFF7-7A7E-DEC024D76A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1200" y="2952053"/>
            <a:ext cx="7281600" cy="1826425"/>
          </a:xfrm>
          <a:prstGeom prst="rect">
            <a:avLst/>
          </a:prstGeom>
        </p:spPr>
      </p:pic>
      <p:pic>
        <p:nvPicPr>
          <p:cNvPr id="6" name="2024-05-23 22-21-09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D4F3A6AF-5D6C-E335-CFFC-1D5555793B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46455" y="1079298"/>
            <a:ext cx="5651090" cy="181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Тестирование системы учета динамических объектов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95F3E-ED02-65AD-1D8B-EC5E85CFA389}"/>
              </a:ext>
            </a:extLst>
          </p:cNvPr>
          <p:cNvSpPr txBox="1"/>
          <p:nvPr/>
        </p:nvSpPr>
        <p:spPr>
          <a:xfrm>
            <a:off x="8731045" y="4837471"/>
            <a:ext cx="41295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8C57CC-62C8-7847-8B68-385104B9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5382" y="1899629"/>
            <a:ext cx="1894749" cy="2741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F30DE6-D5B5-B0B0-44C8-659892BA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839" y="1835199"/>
            <a:ext cx="1894749" cy="2805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E7ABF1-BDA7-865E-AEB8-955398830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296" y="1929905"/>
            <a:ext cx="1894749" cy="27237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AA80E0-3A91-2178-779E-8C98B96BC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734" y="1375404"/>
            <a:ext cx="1976794" cy="1890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DB629D-B5DE-BA20-C773-A7719FA8F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036" y="1375404"/>
            <a:ext cx="1446634" cy="18082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93FBBD-4744-04BF-B000-B155E5E46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518556" y="1069971"/>
            <a:ext cx="2082572" cy="355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2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Итоги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исследования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624113" y="2020529"/>
            <a:ext cx="7170000" cy="26241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 система принятия решений повышающая автономность, надежность и безопасность в задаче навигации в динамическом окружении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способна реагировать на сбой различных компонент и предсказывать движение динамических объектов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F4734-CC6E-8C47-B12E-380BDC105120}"/>
              </a:ext>
            </a:extLst>
          </p:cNvPr>
          <p:cNvSpPr txBox="1"/>
          <p:nvPr/>
        </p:nvSpPr>
        <p:spPr>
          <a:xfrm>
            <a:off x="8694175" y="4837471"/>
            <a:ext cx="449826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  <a:t>Спасибо</a:t>
            </a:r>
            <a:b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4400">
                <a:latin typeface="Times New Roman"/>
                <a:ea typeface="Times New Roman"/>
                <a:cs typeface="Times New Roman"/>
                <a:sym typeface="Times New Roman"/>
              </a:rPr>
              <a:t>за внимание!</a:t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Актуальность темы исследования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b="1" dirty="0"/>
              <a:t>Тенденции: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Расширение области применения мобильных роботов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Большинство окружений являются динамическими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Возможность доступа человека-оператора снижается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Необходимость в алгоритмах принятия решений для обработки сложных сценариев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endParaRPr lang="ru-RU"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b="1" dirty="0"/>
              <a:t>Основные требования к системе: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Автономность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Надежность</a:t>
            </a:r>
          </a:p>
          <a:p>
            <a:pPr marL="285750" lvl="0" indent="-28575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/>
              <a:t>Безопасность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EC2312-DA59-7DC9-0E03-AD14C21B5EAE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Цель и задачи исследования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endParaRPr lang="en-US" sz="1300" b="1"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2C2D2E"/>
              </a:buClr>
              <a:buSzPts val="1400"/>
            </a:pPr>
            <a:r>
              <a:rPr lang="ru-RU" sz="1300" b="1" dirty="0"/>
              <a:t>Цель исследования: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Разработать систему для повышения автономности, безопасности и надежности навигации роботов в динамическом окружении</a:t>
            </a:r>
          </a:p>
          <a:p>
            <a:pPr marL="0" indent="0">
              <a:buClr>
                <a:srgbClr val="2C2D2E"/>
              </a:buClr>
            </a:pPr>
            <a:endParaRPr lang="ru-RU" sz="1300" b="1" dirty="0"/>
          </a:p>
          <a:p>
            <a:pPr marL="0" indent="0">
              <a:buClr>
                <a:srgbClr val="2C2D2E"/>
              </a:buClr>
            </a:pPr>
            <a:r>
              <a:rPr lang="ru-RU" sz="1300" b="1" dirty="0"/>
              <a:t>Задачи исследования: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1.    Анализ существующих решений для навигации в динамических условиях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2.    Реализация высокоуровневой системы принятия решений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        2.1.    Оценка состояния робота и системы навигации и соответствующая адаптация поведения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        2.2.    Учет динамических объектов</a:t>
            </a:r>
          </a:p>
          <a:p>
            <a:pPr marL="0" indent="0">
              <a:buClr>
                <a:srgbClr val="2C2D2E"/>
              </a:buClr>
            </a:pPr>
            <a:r>
              <a:rPr lang="ru-RU" sz="1300" dirty="0"/>
              <a:t>3.    </a:t>
            </a:r>
            <a:r>
              <a:rPr lang="ru-RU" sz="1300" dirty="0" err="1"/>
              <a:t>Аппробация</a:t>
            </a:r>
            <a:r>
              <a:rPr lang="ru-RU" sz="1300" dirty="0"/>
              <a:t> системы в среде имитационного моделирования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1D86-E5C5-E91C-6F05-85494C1C200A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Существующие подходы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1D86-E5C5-E91C-6F05-85494C1C200A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EBDD6A-9E5F-5916-A5DE-17957A5C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01635" y="1716469"/>
            <a:ext cx="5671094" cy="17105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520394-6C45-F5DB-61D1-2F0367501E00}"/>
              </a:ext>
            </a:extLst>
          </p:cNvPr>
          <p:cNvSpPr txBox="1"/>
          <p:nvPr/>
        </p:nvSpPr>
        <p:spPr>
          <a:xfrm>
            <a:off x="1594600" y="3685923"/>
            <a:ext cx="5678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Единая точка отказа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Отсутствие слоя наблюдения за состоянием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Динамические объекты обрабатываются как статические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4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Архитектура разработанной системы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15D2C-4B85-7691-79DE-E8900D21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7695" y="1071659"/>
            <a:ext cx="6986377" cy="37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6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Система контроля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F588F-B116-787E-8630-3982C3BE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7317" y="1441662"/>
            <a:ext cx="7109366" cy="31660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4C0DAE-EC9A-E37B-86E9-8911308C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00" y="4116923"/>
            <a:ext cx="1438735" cy="6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20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Поведенческое дерево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7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B346-8E98-AFD0-BA5F-B7C7ED0B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5390" y="1482546"/>
            <a:ext cx="7293219" cy="29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9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Поддерево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LIDAR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A6907-A92D-683E-C621-FD3CF2E1B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80"/>
          <a:stretch/>
        </p:blipFill>
        <p:spPr>
          <a:xfrm>
            <a:off x="628864" y="1747683"/>
            <a:ext cx="7886272" cy="2632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C6C77-40CA-A4E5-75F0-D68006976780}"/>
              </a:ext>
            </a:extLst>
          </p:cNvPr>
          <p:cNvSpPr txBox="1"/>
          <p:nvPr/>
        </p:nvSpPr>
        <p:spPr>
          <a:xfrm>
            <a:off x="523568" y="113687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Программа </a:t>
            </a:r>
            <a:r>
              <a:rPr lang="en-US" dirty="0"/>
              <a:t>Groot</a:t>
            </a:r>
          </a:p>
        </p:txBody>
      </p:sp>
    </p:spTree>
    <p:extLst>
      <p:ext uri="{BB962C8B-B14F-4D97-AF65-F5344CB8AC3E}">
        <p14:creationId xmlns:p14="http://schemas.microsoft.com/office/powerpoint/2010/main" val="116001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latin typeface="Times New Roman"/>
                <a:ea typeface="Times New Roman"/>
                <a:cs typeface="Times New Roman"/>
                <a:sym typeface="Times New Roman"/>
              </a:rPr>
              <a:t>Пример работы системы контроля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027CB-8A4B-7C71-90B1-5632018BDAEC}"/>
              </a:ext>
            </a:extLst>
          </p:cNvPr>
          <p:cNvSpPr txBox="1"/>
          <p:nvPr/>
        </p:nvSpPr>
        <p:spPr>
          <a:xfrm>
            <a:off x="8782665" y="4837471"/>
            <a:ext cx="361335" cy="30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EFDF63-8D5F-0C02-D71F-CE0105FD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138481" y="988142"/>
            <a:ext cx="6867037" cy="38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603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2881</TotalTime>
  <Words>366</Words>
  <Application>Microsoft Office PowerPoint</Application>
  <PresentationFormat>On-screen Show (16:9)</PresentationFormat>
  <Paragraphs>81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Signika Negative</vt:lpstr>
      <vt:lpstr>Times New Roman</vt:lpstr>
      <vt:lpstr>Cambria Math</vt:lpstr>
      <vt:lpstr>Arial</vt:lpstr>
      <vt:lpstr>Calibri</vt:lpstr>
      <vt:lpstr>Тема1</vt:lpstr>
      <vt:lpstr>Разработка алгоритма принятия решения в задаче навигации мобильного робота в условиях динамического окружения</vt:lpstr>
      <vt:lpstr>Актуальность темы исследования</vt:lpstr>
      <vt:lpstr>Цель и задачи исследования</vt:lpstr>
      <vt:lpstr>Существующие подходы</vt:lpstr>
      <vt:lpstr>Архитектура разработанной системы</vt:lpstr>
      <vt:lpstr>Система контроля</vt:lpstr>
      <vt:lpstr>Поведенческое дерево</vt:lpstr>
      <vt:lpstr>Поддерево LIDAR</vt:lpstr>
      <vt:lpstr>Пример работы системы контроля</vt:lpstr>
      <vt:lpstr>Система учета динамических объектов</vt:lpstr>
      <vt:lpstr>Обнаружение динамических объектов</vt:lpstr>
      <vt:lpstr>Слежение и оценка скорости</vt:lpstr>
      <vt:lpstr>Отображение динамических объектов</vt:lpstr>
      <vt:lpstr>Пример работы системы учета динамических объектов</vt:lpstr>
      <vt:lpstr>Тестирование системы учета динамических объектов</vt:lpstr>
      <vt:lpstr>Итоги исследования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deniskirbaba</dc:creator>
  <cp:lastModifiedBy>Denis Kirbaba</cp:lastModifiedBy>
  <cp:revision>14</cp:revision>
  <dcterms:modified xsi:type="dcterms:W3CDTF">2024-05-24T15:55:18Z</dcterms:modified>
</cp:coreProperties>
</file>